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85FF"/>
    <a:srgbClr val="66FF66"/>
    <a:srgbClr val="7E1504"/>
    <a:srgbClr val="800000"/>
    <a:srgbClr val="9900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14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4F6202-937E-473A-9F85-9FBF57A65D1D}"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43D25-09A5-4F96-8245-CA65C380D9A0}" type="slidenum">
              <a:rPr lang="en-US" smtClean="0"/>
              <a:t>‹#›</a:t>
            </a:fld>
            <a:endParaRPr lang="en-US"/>
          </a:p>
        </p:txBody>
      </p:sp>
    </p:spTree>
    <p:extLst>
      <p:ext uri="{BB962C8B-B14F-4D97-AF65-F5344CB8AC3E}">
        <p14:creationId xmlns:p14="http://schemas.microsoft.com/office/powerpoint/2010/main" val="1658149766"/>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F6202-937E-473A-9F85-9FBF57A65D1D}"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43D25-09A5-4F96-8245-CA65C380D9A0}" type="slidenum">
              <a:rPr lang="en-US" smtClean="0"/>
              <a:t>‹#›</a:t>
            </a:fld>
            <a:endParaRPr lang="en-US"/>
          </a:p>
        </p:txBody>
      </p:sp>
    </p:spTree>
    <p:extLst>
      <p:ext uri="{BB962C8B-B14F-4D97-AF65-F5344CB8AC3E}">
        <p14:creationId xmlns:p14="http://schemas.microsoft.com/office/powerpoint/2010/main" val="3147305264"/>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F6202-937E-473A-9F85-9FBF57A65D1D}"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43D25-09A5-4F96-8245-CA65C380D9A0}" type="slidenum">
              <a:rPr lang="en-US" smtClean="0"/>
              <a:t>‹#›</a:t>
            </a:fld>
            <a:endParaRPr lang="en-US"/>
          </a:p>
        </p:txBody>
      </p:sp>
    </p:spTree>
    <p:extLst>
      <p:ext uri="{BB962C8B-B14F-4D97-AF65-F5344CB8AC3E}">
        <p14:creationId xmlns:p14="http://schemas.microsoft.com/office/powerpoint/2010/main" val="4283278279"/>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F6202-937E-473A-9F85-9FBF57A65D1D}"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43D25-09A5-4F96-8245-CA65C380D9A0}" type="slidenum">
              <a:rPr lang="en-US" smtClean="0"/>
              <a:t>‹#›</a:t>
            </a:fld>
            <a:endParaRPr lang="en-US"/>
          </a:p>
        </p:txBody>
      </p:sp>
    </p:spTree>
    <p:extLst>
      <p:ext uri="{BB962C8B-B14F-4D97-AF65-F5344CB8AC3E}">
        <p14:creationId xmlns:p14="http://schemas.microsoft.com/office/powerpoint/2010/main" val="1400178772"/>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4F6202-937E-473A-9F85-9FBF57A65D1D}"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43D25-09A5-4F96-8245-CA65C380D9A0}" type="slidenum">
              <a:rPr lang="en-US" smtClean="0"/>
              <a:t>‹#›</a:t>
            </a:fld>
            <a:endParaRPr lang="en-US"/>
          </a:p>
        </p:txBody>
      </p:sp>
    </p:spTree>
    <p:extLst>
      <p:ext uri="{BB962C8B-B14F-4D97-AF65-F5344CB8AC3E}">
        <p14:creationId xmlns:p14="http://schemas.microsoft.com/office/powerpoint/2010/main" val="819478438"/>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4F6202-937E-473A-9F85-9FBF57A65D1D}"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43D25-09A5-4F96-8245-CA65C380D9A0}" type="slidenum">
              <a:rPr lang="en-US" smtClean="0"/>
              <a:t>‹#›</a:t>
            </a:fld>
            <a:endParaRPr lang="en-US"/>
          </a:p>
        </p:txBody>
      </p:sp>
    </p:spTree>
    <p:extLst>
      <p:ext uri="{BB962C8B-B14F-4D97-AF65-F5344CB8AC3E}">
        <p14:creationId xmlns:p14="http://schemas.microsoft.com/office/powerpoint/2010/main" val="1051444689"/>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4F6202-937E-473A-9F85-9FBF57A65D1D}" type="datetimeFigureOut">
              <a:rPr lang="en-US" smtClean="0"/>
              <a:t>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343D25-09A5-4F96-8245-CA65C380D9A0}" type="slidenum">
              <a:rPr lang="en-US" smtClean="0"/>
              <a:t>‹#›</a:t>
            </a:fld>
            <a:endParaRPr lang="en-US"/>
          </a:p>
        </p:txBody>
      </p:sp>
    </p:spTree>
    <p:extLst>
      <p:ext uri="{BB962C8B-B14F-4D97-AF65-F5344CB8AC3E}">
        <p14:creationId xmlns:p14="http://schemas.microsoft.com/office/powerpoint/2010/main" val="3489071666"/>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4F6202-937E-473A-9F85-9FBF57A65D1D}" type="datetimeFigureOut">
              <a:rPr lang="en-US" smtClean="0"/>
              <a:t>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343D25-09A5-4F96-8245-CA65C380D9A0}" type="slidenum">
              <a:rPr lang="en-US" smtClean="0"/>
              <a:t>‹#›</a:t>
            </a:fld>
            <a:endParaRPr lang="en-US"/>
          </a:p>
        </p:txBody>
      </p:sp>
    </p:spTree>
    <p:extLst>
      <p:ext uri="{BB962C8B-B14F-4D97-AF65-F5344CB8AC3E}">
        <p14:creationId xmlns:p14="http://schemas.microsoft.com/office/powerpoint/2010/main" val="3666884370"/>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F6202-937E-473A-9F85-9FBF57A65D1D}" type="datetimeFigureOut">
              <a:rPr lang="en-US" smtClean="0"/>
              <a:t>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343D25-09A5-4F96-8245-CA65C380D9A0}" type="slidenum">
              <a:rPr lang="en-US" smtClean="0"/>
              <a:t>‹#›</a:t>
            </a:fld>
            <a:endParaRPr lang="en-US"/>
          </a:p>
        </p:txBody>
      </p:sp>
    </p:spTree>
    <p:extLst>
      <p:ext uri="{BB962C8B-B14F-4D97-AF65-F5344CB8AC3E}">
        <p14:creationId xmlns:p14="http://schemas.microsoft.com/office/powerpoint/2010/main" val="3798831892"/>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4F6202-937E-473A-9F85-9FBF57A65D1D}"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43D25-09A5-4F96-8245-CA65C380D9A0}" type="slidenum">
              <a:rPr lang="en-US" smtClean="0"/>
              <a:t>‹#›</a:t>
            </a:fld>
            <a:endParaRPr lang="en-US"/>
          </a:p>
        </p:txBody>
      </p:sp>
    </p:spTree>
    <p:extLst>
      <p:ext uri="{BB962C8B-B14F-4D97-AF65-F5344CB8AC3E}">
        <p14:creationId xmlns:p14="http://schemas.microsoft.com/office/powerpoint/2010/main" val="2720816592"/>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4F6202-937E-473A-9F85-9FBF57A65D1D}"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43D25-09A5-4F96-8245-CA65C380D9A0}" type="slidenum">
              <a:rPr lang="en-US" smtClean="0"/>
              <a:t>‹#›</a:t>
            </a:fld>
            <a:endParaRPr lang="en-US"/>
          </a:p>
        </p:txBody>
      </p:sp>
    </p:spTree>
    <p:extLst>
      <p:ext uri="{BB962C8B-B14F-4D97-AF65-F5344CB8AC3E}">
        <p14:creationId xmlns:p14="http://schemas.microsoft.com/office/powerpoint/2010/main" val="3002369307"/>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F6202-937E-473A-9F85-9FBF57A65D1D}" type="datetimeFigureOut">
              <a:rPr lang="en-US" smtClean="0"/>
              <a:t>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43D25-09A5-4F96-8245-CA65C380D9A0}" type="slidenum">
              <a:rPr lang="en-US" smtClean="0"/>
              <a:t>‹#›</a:t>
            </a:fld>
            <a:endParaRPr lang="en-US"/>
          </a:p>
        </p:txBody>
      </p:sp>
    </p:spTree>
    <p:extLst>
      <p:ext uri="{BB962C8B-B14F-4D97-AF65-F5344CB8AC3E}">
        <p14:creationId xmlns:p14="http://schemas.microsoft.com/office/powerpoint/2010/main" val="4234260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 r="46782" b="11997"/>
          <a:stretch/>
        </p:blipFill>
        <p:spPr>
          <a:xfrm>
            <a:off x="18971" y="0"/>
            <a:ext cx="4846320" cy="6035040"/>
          </a:xfrm>
          <a:prstGeom prst="rect">
            <a:avLst/>
          </a:prstGeom>
        </p:spPr>
      </p:pic>
      <p:sp>
        <p:nvSpPr>
          <p:cNvPr id="5" name="TextBox 4"/>
          <p:cNvSpPr txBox="1"/>
          <p:nvPr/>
        </p:nvSpPr>
        <p:spPr>
          <a:xfrm>
            <a:off x="5033394" y="6488668"/>
            <a:ext cx="4110606" cy="369332"/>
          </a:xfrm>
          <a:prstGeom prst="rect">
            <a:avLst/>
          </a:prstGeom>
          <a:noFill/>
        </p:spPr>
        <p:txBody>
          <a:bodyPr wrap="square" rtlCol="0">
            <a:spAutoFit/>
          </a:bodyPr>
          <a:lstStyle/>
          <a:p>
            <a:pPr algn="r"/>
            <a:r>
              <a:rPr lang="en-US" dirty="0"/>
              <a:t>Image originally on Scrappindoodles.com</a:t>
            </a:r>
          </a:p>
        </p:txBody>
      </p:sp>
    </p:spTree>
    <p:extLst>
      <p:ext uri="{BB962C8B-B14F-4D97-AF65-F5344CB8AC3E}">
        <p14:creationId xmlns:p14="http://schemas.microsoft.com/office/powerpoint/2010/main" val="3085697914"/>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E150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281" r="32526"/>
          <a:stretch/>
        </p:blipFill>
        <p:spPr>
          <a:xfrm>
            <a:off x="0" y="897622"/>
            <a:ext cx="3814642" cy="5960378"/>
          </a:xfrm>
          <a:prstGeom prst="rect">
            <a:avLst/>
          </a:prstGeom>
        </p:spPr>
      </p:pic>
      <p:sp>
        <p:nvSpPr>
          <p:cNvPr id="5" name="TextBox 4"/>
          <p:cNvSpPr txBox="1"/>
          <p:nvPr/>
        </p:nvSpPr>
        <p:spPr>
          <a:xfrm>
            <a:off x="0" y="6488668"/>
            <a:ext cx="3814642" cy="369332"/>
          </a:xfrm>
          <a:prstGeom prst="rect">
            <a:avLst/>
          </a:prstGeom>
          <a:noFill/>
        </p:spPr>
        <p:txBody>
          <a:bodyPr wrap="square" rtlCol="0">
            <a:spAutoFit/>
          </a:bodyPr>
          <a:lstStyle/>
          <a:p>
            <a:pPr algn="r"/>
            <a:r>
              <a:rPr lang="en-US" dirty="0">
                <a:solidFill>
                  <a:schemeClr val="bg1"/>
                </a:solidFill>
              </a:rPr>
              <a:t>gospelcoalition.org</a:t>
            </a:r>
          </a:p>
        </p:txBody>
      </p:sp>
      <p:sp>
        <p:nvSpPr>
          <p:cNvPr id="3" name="TextBox 2"/>
          <p:cNvSpPr txBox="1"/>
          <p:nvPr/>
        </p:nvSpPr>
        <p:spPr>
          <a:xfrm>
            <a:off x="0" y="0"/>
            <a:ext cx="9144000" cy="1077218"/>
          </a:xfrm>
          <a:prstGeom prst="rect">
            <a:avLst/>
          </a:prstGeom>
          <a:solidFill>
            <a:srgbClr val="AE85FF"/>
          </a:solidFill>
        </p:spPr>
        <p:txBody>
          <a:bodyPr wrap="square" rtlCol="0">
            <a:spAutoFit/>
          </a:bodyPr>
          <a:lstStyle/>
          <a:p>
            <a:r>
              <a:rPr lang="en-US" sz="3200" b="1" dirty="0"/>
              <a:t>The church is apostolic.</a:t>
            </a:r>
          </a:p>
          <a:p>
            <a:endParaRPr lang="en-US" sz="3200" b="1" dirty="0"/>
          </a:p>
        </p:txBody>
      </p:sp>
      <p:sp>
        <p:nvSpPr>
          <p:cNvPr id="7" name="TextBox 6"/>
          <p:cNvSpPr txBox="1"/>
          <p:nvPr/>
        </p:nvSpPr>
        <p:spPr>
          <a:xfrm>
            <a:off x="3814642" y="1077218"/>
            <a:ext cx="5329358" cy="5509200"/>
          </a:xfrm>
          <a:prstGeom prst="rect">
            <a:avLst/>
          </a:prstGeom>
          <a:noFill/>
        </p:spPr>
        <p:txBody>
          <a:bodyPr wrap="square" rtlCol="0">
            <a:spAutoFit/>
          </a:bodyPr>
          <a:lstStyle/>
          <a:p>
            <a:endParaRPr lang="en-US" sz="3200" i="1" dirty="0">
              <a:solidFill>
                <a:schemeClr val="bg1"/>
              </a:solidFill>
            </a:endParaRPr>
          </a:p>
          <a:p>
            <a:r>
              <a:rPr lang="en-US" sz="3200" i="1" dirty="0">
                <a:solidFill>
                  <a:schemeClr val="bg1"/>
                </a:solidFill>
              </a:rPr>
              <a:t>Ephesians 2.19-20 NET: So then you are no longer foreigners and noncitizens, but you are fellow citizens with the saints and members of God's household, because you have been built on the foundation of the apostles and prophets, with Christ Jesus himself as the cornerstone.</a:t>
            </a:r>
          </a:p>
        </p:txBody>
      </p:sp>
    </p:spTree>
    <p:extLst>
      <p:ext uri="{BB962C8B-B14F-4D97-AF65-F5344CB8AC3E}">
        <p14:creationId xmlns:p14="http://schemas.microsoft.com/office/powerpoint/2010/main" val="2409110315"/>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E150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281" r="32526"/>
          <a:stretch/>
        </p:blipFill>
        <p:spPr>
          <a:xfrm>
            <a:off x="0" y="897622"/>
            <a:ext cx="3814642" cy="5960378"/>
          </a:xfrm>
          <a:prstGeom prst="rect">
            <a:avLst/>
          </a:prstGeom>
        </p:spPr>
      </p:pic>
      <p:sp>
        <p:nvSpPr>
          <p:cNvPr id="5" name="TextBox 4"/>
          <p:cNvSpPr txBox="1"/>
          <p:nvPr/>
        </p:nvSpPr>
        <p:spPr>
          <a:xfrm>
            <a:off x="0" y="6488668"/>
            <a:ext cx="3814642" cy="369332"/>
          </a:xfrm>
          <a:prstGeom prst="rect">
            <a:avLst/>
          </a:prstGeom>
          <a:noFill/>
        </p:spPr>
        <p:txBody>
          <a:bodyPr wrap="square" rtlCol="0">
            <a:spAutoFit/>
          </a:bodyPr>
          <a:lstStyle/>
          <a:p>
            <a:pPr algn="r"/>
            <a:r>
              <a:rPr lang="en-US" dirty="0">
                <a:solidFill>
                  <a:schemeClr val="bg1"/>
                </a:solidFill>
              </a:rPr>
              <a:t>gospelcoalition.org</a:t>
            </a:r>
          </a:p>
        </p:txBody>
      </p:sp>
      <p:sp>
        <p:nvSpPr>
          <p:cNvPr id="3" name="TextBox 2"/>
          <p:cNvSpPr txBox="1"/>
          <p:nvPr/>
        </p:nvSpPr>
        <p:spPr>
          <a:xfrm>
            <a:off x="0" y="0"/>
            <a:ext cx="3814642" cy="1077218"/>
          </a:xfrm>
          <a:prstGeom prst="rect">
            <a:avLst/>
          </a:prstGeom>
          <a:solidFill>
            <a:srgbClr val="AE85FF"/>
          </a:solidFill>
        </p:spPr>
        <p:txBody>
          <a:bodyPr wrap="square" rtlCol="0">
            <a:spAutoFit/>
          </a:bodyPr>
          <a:lstStyle/>
          <a:p>
            <a:r>
              <a:rPr lang="en-US" sz="3200" b="1" dirty="0"/>
              <a:t>The church is catholic </a:t>
            </a:r>
          </a:p>
          <a:p>
            <a:endParaRPr lang="en-US" sz="3200" b="1" dirty="0"/>
          </a:p>
        </p:txBody>
      </p:sp>
      <p:sp>
        <p:nvSpPr>
          <p:cNvPr id="7" name="TextBox 6"/>
          <p:cNvSpPr txBox="1"/>
          <p:nvPr/>
        </p:nvSpPr>
        <p:spPr>
          <a:xfrm>
            <a:off x="3814642" y="0"/>
            <a:ext cx="5329358" cy="7017306"/>
          </a:xfrm>
          <a:prstGeom prst="rect">
            <a:avLst/>
          </a:prstGeom>
          <a:noFill/>
        </p:spPr>
        <p:txBody>
          <a:bodyPr wrap="square" rtlCol="0">
            <a:spAutoFit/>
          </a:bodyPr>
          <a:lstStyle/>
          <a:p>
            <a:r>
              <a:rPr lang="en-US" sz="3000" i="1" dirty="0">
                <a:solidFill>
                  <a:schemeClr val="bg1"/>
                </a:solidFill>
              </a:rPr>
              <a:t>Titus 1.7-9 NET: For the overseer must be blameless as one entrusted with God's work, not arrogant, not prone to anger, not a drunkard, not violent, not greedy for gain.  Instead he must be hospitable, devoted to what is good, sensible, upright, devout, and self-controlled.  He must hold firmly to the faithful message as it has been taught, so that he will be able to give exhortation in such healthy teaching and correct those who speak against it.</a:t>
            </a:r>
          </a:p>
        </p:txBody>
      </p:sp>
    </p:spTree>
    <p:extLst>
      <p:ext uri="{BB962C8B-B14F-4D97-AF65-F5344CB8AC3E}">
        <p14:creationId xmlns:p14="http://schemas.microsoft.com/office/powerpoint/2010/main" val="1811120013"/>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E150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281" r="32526"/>
          <a:stretch/>
        </p:blipFill>
        <p:spPr>
          <a:xfrm>
            <a:off x="0" y="897622"/>
            <a:ext cx="3814642" cy="5960378"/>
          </a:xfrm>
          <a:prstGeom prst="rect">
            <a:avLst/>
          </a:prstGeom>
        </p:spPr>
      </p:pic>
      <p:sp>
        <p:nvSpPr>
          <p:cNvPr id="5" name="TextBox 4"/>
          <p:cNvSpPr txBox="1"/>
          <p:nvPr/>
        </p:nvSpPr>
        <p:spPr>
          <a:xfrm>
            <a:off x="0" y="6488668"/>
            <a:ext cx="3814642" cy="369332"/>
          </a:xfrm>
          <a:prstGeom prst="rect">
            <a:avLst/>
          </a:prstGeom>
          <a:noFill/>
        </p:spPr>
        <p:txBody>
          <a:bodyPr wrap="square" rtlCol="0">
            <a:spAutoFit/>
          </a:bodyPr>
          <a:lstStyle/>
          <a:p>
            <a:pPr algn="r"/>
            <a:r>
              <a:rPr lang="en-US" dirty="0">
                <a:solidFill>
                  <a:schemeClr val="bg1"/>
                </a:solidFill>
              </a:rPr>
              <a:t>gospelcoalition.org</a:t>
            </a:r>
          </a:p>
        </p:txBody>
      </p:sp>
      <p:sp>
        <p:nvSpPr>
          <p:cNvPr id="3" name="TextBox 2"/>
          <p:cNvSpPr txBox="1"/>
          <p:nvPr/>
        </p:nvSpPr>
        <p:spPr>
          <a:xfrm>
            <a:off x="0" y="0"/>
            <a:ext cx="3814642" cy="1077218"/>
          </a:xfrm>
          <a:prstGeom prst="rect">
            <a:avLst/>
          </a:prstGeom>
          <a:solidFill>
            <a:srgbClr val="AE85FF"/>
          </a:solidFill>
        </p:spPr>
        <p:txBody>
          <a:bodyPr wrap="square" rtlCol="0">
            <a:spAutoFit/>
          </a:bodyPr>
          <a:lstStyle/>
          <a:p>
            <a:r>
              <a:rPr lang="en-US" sz="3200" b="1" dirty="0"/>
              <a:t>The church is </a:t>
            </a:r>
          </a:p>
          <a:p>
            <a:r>
              <a:rPr lang="en-US" sz="3200" b="1" dirty="0"/>
              <a:t>orthodox.</a:t>
            </a:r>
          </a:p>
        </p:txBody>
      </p:sp>
      <p:sp>
        <p:nvSpPr>
          <p:cNvPr id="7" name="TextBox 6"/>
          <p:cNvSpPr txBox="1"/>
          <p:nvPr/>
        </p:nvSpPr>
        <p:spPr>
          <a:xfrm>
            <a:off x="3814642" y="0"/>
            <a:ext cx="5329358" cy="7017306"/>
          </a:xfrm>
          <a:prstGeom prst="rect">
            <a:avLst/>
          </a:prstGeom>
          <a:noFill/>
        </p:spPr>
        <p:txBody>
          <a:bodyPr wrap="square" rtlCol="0">
            <a:spAutoFit/>
          </a:bodyPr>
          <a:lstStyle/>
          <a:p>
            <a:pPr lvl="0"/>
            <a:r>
              <a:rPr lang="en-US" sz="3000" i="1" dirty="0">
                <a:solidFill>
                  <a:schemeClr val="bg1"/>
                </a:solidFill>
              </a:rPr>
              <a:t>The triune God as eternal Creator and Redeemer</a:t>
            </a:r>
          </a:p>
          <a:p>
            <a:pPr lvl="0">
              <a:spcBef>
                <a:spcPts val="1800"/>
              </a:spcBef>
            </a:pPr>
            <a:r>
              <a:rPr lang="en-US" sz="3000" i="1" dirty="0">
                <a:solidFill>
                  <a:schemeClr val="bg1"/>
                </a:solidFill>
              </a:rPr>
              <a:t>The historical fall into sin and resulting corruption/depravity</a:t>
            </a:r>
          </a:p>
          <a:p>
            <a:pPr lvl="0">
              <a:spcBef>
                <a:spcPts val="1800"/>
              </a:spcBef>
            </a:pPr>
            <a:r>
              <a:rPr lang="en-US" sz="3000" i="1" dirty="0">
                <a:solidFill>
                  <a:schemeClr val="bg1"/>
                </a:solidFill>
              </a:rPr>
              <a:t>The identity and work of Christ</a:t>
            </a:r>
          </a:p>
          <a:p>
            <a:pPr lvl="0">
              <a:spcBef>
                <a:spcPts val="1800"/>
              </a:spcBef>
            </a:pPr>
            <a:r>
              <a:rPr lang="en-US" sz="3000" i="1" dirty="0">
                <a:solidFill>
                  <a:schemeClr val="bg1"/>
                </a:solidFill>
              </a:rPr>
              <a:t>Salvation by grace alone through faith alone in Christ alone</a:t>
            </a:r>
          </a:p>
          <a:p>
            <a:pPr lvl="0">
              <a:spcBef>
                <a:spcPts val="1800"/>
              </a:spcBef>
            </a:pPr>
            <a:r>
              <a:rPr lang="en-US" sz="3000" i="1" dirty="0">
                <a:solidFill>
                  <a:schemeClr val="bg1"/>
                </a:solidFill>
              </a:rPr>
              <a:t>Inspiration, authority of Scripture</a:t>
            </a:r>
          </a:p>
          <a:p>
            <a:pPr lvl="0">
              <a:spcBef>
                <a:spcPts val="1800"/>
              </a:spcBef>
            </a:pPr>
            <a:r>
              <a:rPr lang="en-US" sz="3000" i="1" dirty="0">
                <a:solidFill>
                  <a:schemeClr val="bg1"/>
                </a:solidFill>
              </a:rPr>
              <a:t>Redeemed humanity incorporated into Christ</a:t>
            </a:r>
          </a:p>
          <a:p>
            <a:pPr lvl="0">
              <a:spcBef>
                <a:spcPts val="1800"/>
              </a:spcBef>
            </a:pPr>
            <a:r>
              <a:rPr lang="en-US" sz="3000" i="1" dirty="0">
                <a:solidFill>
                  <a:schemeClr val="bg1"/>
                </a:solidFill>
              </a:rPr>
              <a:t>The restoration of humanity and creation</a:t>
            </a:r>
          </a:p>
        </p:txBody>
      </p:sp>
    </p:spTree>
    <p:extLst>
      <p:ext uri="{BB962C8B-B14F-4D97-AF65-F5344CB8AC3E}">
        <p14:creationId xmlns:p14="http://schemas.microsoft.com/office/powerpoint/2010/main" val="1200703370"/>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E150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281" r="32526"/>
          <a:stretch/>
        </p:blipFill>
        <p:spPr>
          <a:xfrm>
            <a:off x="0" y="897622"/>
            <a:ext cx="3814642" cy="5960378"/>
          </a:xfrm>
          <a:prstGeom prst="rect">
            <a:avLst/>
          </a:prstGeom>
        </p:spPr>
      </p:pic>
      <p:sp>
        <p:nvSpPr>
          <p:cNvPr id="5" name="TextBox 4"/>
          <p:cNvSpPr txBox="1"/>
          <p:nvPr/>
        </p:nvSpPr>
        <p:spPr>
          <a:xfrm>
            <a:off x="0" y="6488668"/>
            <a:ext cx="3814642" cy="369332"/>
          </a:xfrm>
          <a:prstGeom prst="rect">
            <a:avLst/>
          </a:prstGeom>
          <a:noFill/>
        </p:spPr>
        <p:txBody>
          <a:bodyPr wrap="square" rtlCol="0">
            <a:spAutoFit/>
          </a:bodyPr>
          <a:lstStyle/>
          <a:p>
            <a:pPr algn="r"/>
            <a:r>
              <a:rPr lang="en-US" dirty="0">
                <a:solidFill>
                  <a:schemeClr val="bg1"/>
                </a:solidFill>
              </a:rPr>
              <a:t>gospelcoalition.org</a:t>
            </a:r>
          </a:p>
        </p:txBody>
      </p:sp>
      <p:sp>
        <p:nvSpPr>
          <p:cNvPr id="3" name="TextBox 2"/>
          <p:cNvSpPr txBox="1"/>
          <p:nvPr/>
        </p:nvSpPr>
        <p:spPr>
          <a:xfrm>
            <a:off x="0" y="0"/>
            <a:ext cx="9144000" cy="1077218"/>
          </a:xfrm>
          <a:prstGeom prst="rect">
            <a:avLst/>
          </a:prstGeom>
          <a:solidFill>
            <a:srgbClr val="AE85FF"/>
          </a:solidFill>
        </p:spPr>
        <p:txBody>
          <a:bodyPr wrap="square" rtlCol="0">
            <a:spAutoFit/>
          </a:bodyPr>
          <a:lstStyle/>
          <a:p>
            <a:r>
              <a:rPr lang="en-US" sz="3200" b="1" dirty="0"/>
              <a:t>The church has order.</a:t>
            </a:r>
          </a:p>
          <a:p>
            <a:endParaRPr lang="en-US" sz="3200" b="1" dirty="0"/>
          </a:p>
        </p:txBody>
      </p:sp>
      <p:sp>
        <p:nvSpPr>
          <p:cNvPr id="7" name="TextBox 6"/>
          <p:cNvSpPr txBox="1"/>
          <p:nvPr/>
        </p:nvSpPr>
        <p:spPr>
          <a:xfrm>
            <a:off x="3814642" y="1077218"/>
            <a:ext cx="5329358" cy="4031873"/>
          </a:xfrm>
          <a:prstGeom prst="rect">
            <a:avLst/>
          </a:prstGeom>
          <a:noFill/>
        </p:spPr>
        <p:txBody>
          <a:bodyPr wrap="square" rtlCol="0">
            <a:spAutoFit/>
          </a:bodyPr>
          <a:lstStyle/>
          <a:p>
            <a:endParaRPr lang="en-US" sz="3200" i="1" dirty="0">
              <a:solidFill>
                <a:schemeClr val="bg1"/>
              </a:solidFill>
            </a:endParaRPr>
          </a:p>
          <a:p>
            <a:r>
              <a:rPr lang="en-US" sz="3200" i="1" dirty="0">
                <a:solidFill>
                  <a:schemeClr val="bg1"/>
                </a:solidFill>
              </a:rPr>
              <a:t>Acts 20.28 NET: “Watch out for yourselves and for all the flock of which the Holy Spirit has made you overseers, to shepherd the church of God that he obtained with the blood of his own Son.”</a:t>
            </a:r>
            <a:endParaRPr lang="en-US" sz="3200" i="1" dirty="0">
              <a:solidFill>
                <a:schemeClr val="bg1"/>
              </a:solidFill>
            </a:endParaRPr>
          </a:p>
        </p:txBody>
      </p:sp>
    </p:spTree>
    <p:extLst>
      <p:ext uri="{BB962C8B-B14F-4D97-AF65-F5344CB8AC3E}">
        <p14:creationId xmlns:p14="http://schemas.microsoft.com/office/powerpoint/2010/main" val="1317392975"/>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E150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281" r="32526"/>
          <a:stretch/>
        </p:blipFill>
        <p:spPr>
          <a:xfrm>
            <a:off x="0" y="897622"/>
            <a:ext cx="3814642" cy="5960378"/>
          </a:xfrm>
          <a:prstGeom prst="rect">
            <a:avLst/>
          </a:prstGeom>
        </p:spPr>
      </p:pic>
      <p:sp>
        <p:nvSpPr>
          <p:cNvPr id="5" name="TextBox 4"/>
          <p:cNvSpPr txBox="1"/>
          <p:nvPr/>
        </p:nvSpPr>
        <p:spPr>
          <a:xfrm>
            <a:off x="0" y="6488668"/>
            <a:ext cx="3814642" cy="369332"/>
          </a:xfrm>
          <a:prstGeom prst="rect">
            <a:avLst/>
          </a:prstGeom>
          <a:noFill/>
        </p:spPr>
        <p:txBody>
          <a:bodyPr wrap="square" rtlCol="0">
            <a:spAutoFit/>
          </a:bodyPr>
          <a:lstStyle/>
          <a:p>
            <a:pPr algn="r"/>
            <a:r>
              <a:rPr lang="en-US" dirty="0">
                <a:solidFill>
                  <a:schemeClr val="bg1"/>
                </a:solidFill>
              </a:rPr>
              <a:t>gospelcoalition.org</a:t>
            </a:r>
          </a:p>
        </p:txBody>
      </p:sp>
      <p:sp>
        <p:nvSpPr>
          <p:cNvPr id="3" name="TextBox 2"/>
          <p:cNvSpPr txBox="1"/>
          <p:nvPr/>
        </p:nvSpPr>
        <p:spPr>
          <a:xfrm>
            <a:off x="0" y="0"/>
            <a:ext cx="3814642" cy="1077218"/>
          </a:xfrm>
          <a:prstGeom prst="rect">
            <a:avLst/>
          </a:prstGeom>
          <a:solidFill>
            <a:srgbClr val="AE85FF"/>
          </a:solidFill>
        </p:spPr>
        <p:txBody>
          <a:bodyPr wrap="square" rtlCol="0">
            <a:spAutoFit/>
          </a:bodyPr>
          <a:lstStyle/>
          <a:p>
            <a:r>
              <a:rPr lang="en-US" sz="3200" b="1" dirty="0"/>
              <a:t>The church has </a:t>
            </a:r>
          </a:p>
          <a:p>
            <a:r>
              <a:rPr lang="en-US" sz="3200" b="1" dirty="0"/>
              <a:t>ordinances.</a:t>
            </a:r>
          </a:p>
        </p:txBody>
      </p:sp>
      <p:sp>
        <p:nvSpPr>
          <p:cNvPr id="7" name="TextBox 6"/>
          <p:cNvSpPr txBox="1"/>
          <p:nvPr/>
        </p:nvSpPr>
        <p:spPr>
          <a:xfrm>
            <a:off x="3814642" y="0"/>
            <a:ext cx="5329358" cy="6494085"/>
          </a:xfrm>
          <a:prstGeom prst="rect">
            <a:avLst/>
          </a:prstGeom>
          <a:noFill/>
        </p:spPr>
        <p:txBody>
          <a:bodyPr wrap="square" rtlCol="0">
            <a:spAutoFit/>
          </a:bodyPr>
          <a:lstStyle/>
          <a:p>
            <a:r>
              <a:rPr lang="en-US" sz="3200" i="1" dirty="0">
                <a:solidFill>
                  <a:schemeClr val="bg1"/>
                </a:solidFill>
              </a:rPr>
              <a:t>Matthew 28.18-20 NET: Then Jesus came up and said to them, “All authority in heaven and on earth has been given to me.  Therefore go and make disciples of all nations, baptizing them in the name of the Father and the Son and the Holy Spirit, teaching them to obey everything I have commanded you. And remember, I am with you always, to the end of the age.”</a:t>
            </a:r>
            <a:endParaRPr lang="en-US" sz="3200" i="1" dirty="0">
              <a:solidFill>
                <a:schemeClr val="bg1"/>
              </a:solidFill>
            </a:endParaRPr>
          </a:p>
        </p:txBody>
      </p:sp>
    </p:spTree>
    <p:extLst>
      <p:ext uri="{BB962C8B-B14F-4D97-AF65-F5344CB8AC3E}">
        <p14:creationId xmlns:p14="http://schemas.microsoft.com/office/powerpoint/2010/main" val="2381125601"/>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E150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281" r="32526"/>
          <a:stretch/>
        </p:blipFill>
        <p:spPr>
          <a:xfrm>
            <a:off x="0" y="897622"/>
            <a:ext cx="3814642" cy="5960378"/>
          </a:xfrm>
          <a:prstGeom prst="rect">
            <a:avLst/>
          </a:prstGeom>
        </p:spPr>
      </p:pic>
      <p:sp>
        <p:nvSpPr>
          <p:cNvPr id="5" name="TextBox 4"/>
          <p:cNvSpPr txBox="1"/>
          <p:nvPr/>
        </p:nvSpPr>
        <p:spPr>
          <a:xfrm>
            <a:off x="0" y="6488668"/>
            <a:ext cx="3814642" cy="369332"/>
          </a:xfrm>
          <a:prstGeom prst="rect">
            <a:avLst/>
          </a:prstGeom>
          <a:noFill/>
        </p:spPr>
        <p:txBody>
          <a:bodyPr wrap="square" rtlCol="0">
            <a:spAutoFit/>
          </a:bodyPr>
          <a:lstStyle/>
          <a:p>
            <a:pPr algn="r"/>
            <a:r>
              <a:rPr lang="en-US" dirty="0">
                <a:solidFill>
                  <a:schemeClr val="bg1"/>
                </a:solidFill>
              </a:rPr>
              <a:t>gospelcoalition.org</a:t>
            </a:r>
          </a:p>
        </p:txBody>
      </p:sp>
      <p:sp>
        <p:nvSpPr>
          <p:cNvPr id="3" name="TextBox 2"/>
          <p:cNvSpPr txBox="1"/>
          <p:nvPr/>
        </p:nvSpPr>
        <p:spPr>
          <a:xfrm>
            <a:off x="0" y="0"/>
            <a:ext cx="9144000" cy="1077218"/>
          </a:xfrm>
          <a:prstGeom prst="rect">
            <a:avLst/>
          </a:prstGeom>
          <a:solidFill>
            <a:srgbClr val="AE85FF"/>
          </a:solidFill>
        </p:spPr>
        <p:txBody>
          <a:bodyPr wrap="square" rtlCol="0">
            <a:spAutoFit/>
          </a:bodyPr>
          <a:lstStyle/>
          <a:p>
            <a:r>
              <a:rPr lang="en-US" sz="3200" b="1" dirty="0"/>
              <a:t>The church has ordinances.</a:t>
            </a:r>
          </a:p>
          <a:p>
            <a:endParaRPr lang="en-US" sz="3200" b="1" dirty="0"/>
          </a:p>
        </p:txBody>
      </p:sp>
      <p:sp>
        <p:nvSpPr>
          <p:cNvPr id="7" name="TextBox 6"/>
          <p:cNvSpPr txBox="1"/>
          <p:nvPr/>
        </p:nvSpPr>
        <p:spPr>
          <a:xfrm>
            <a:off x="3814642" y="1213009"/>
            <a:ext cx="5329358" cy="5509200"/>
          </a:xfrm>
          <a:prstGeom prst="rect">
            <a:avLst/>
          </a:prstGeom>
          <a:noFill/>
        </p:spPr>
        <p:txBody>
          <a:bodyPr wrap="square" rtlCol="0">
            <a:spAutoFit/>
          </a:bodyPr>
          <a:lstStyle/>
          <a:p>
            <a:r>
              <a:rPr lang="en-US" sz="3200" i="1" dirty="0">
                <a:solidFill>
                  <a:schemeClr val="bg1"/>
                </a:solidFill>
              </a:rPr>
              <a:t>Luke 22.19-20 NET:  Then he took bread, and after giving thanks he broke it and gave it to them, saying, “This is my body which is given for you. Do this in remembrance of me.”  And in the same way he took the cup after they had eaten, saying, “This cup that is poured out for you is the new covenant in my blood.”</a:t>
            </a:r>
            <a:endParaRPr lang="en-US" sz="3200" i="1" dirty="0">
              <a:solidFill>
                <a:schemeClr val="bg1"/>
              </a:solidFill>
            </a:endParaRPr>
          </a:p>
        </p:txBody>
      </p:sp>
    </p:spTree>
    <p:extLst>
      <p:ext uri="{BB962C8B-B14F-4D97-AF65-F5344CB8AC3E}">
        <p14:creationId xmlns:p14="http://schemas.microsoft.com/office/powerpoint/2010/main" val="3942665840"/>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E150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281" r="32526"/>
          <a:stretch/>
        </p:blipFill>
        <p:spPr>
          <a:xfrm>
            <a:off x="0" y="897622"/>
            <a:ext cx="3814642" cy="5960378"/>
          </a:xfrm>
          <a:prstGeom prst="rect">
            <a:avLst/>
          </a:prstGeom>
        </p:spPr>
      </p:pic>
      <p:sp>
        <p:nvSpPr>
          <p:cNvPr id="5" name="TextBox 4"/>
          <p:cNvSpPr txBox="1"/>
          <p:nvPr/>
        </p:nvSpPr>
        <p:spPr>
          <a:xfrm>
            <a:off x="0" y="6488668"/>
            <a:ext cx="3814642" cy="369332"/>
          </a:xfrm>
          <a:prstGeom prst="rect">
            <a:avLst/>
          </a:prstGeom>
          <a:noFill/>
        </p:spPr>
        <p:txBody>
          <a:bodyPr wrap="square" rtlCol="0">
            <a:spAutoFit/>
          </a:bodyPr>
          <a:lstStyle/>
          <a:p>
            <a:pPr algn="r"/>
            <a:r>
              <a:rPr lang="en-US" dirty="0">
                <a:solidFill>
                  <a:schemeClr val="bg1"/>
                </a:solidFill>
              </a:rPr>
              <a:t>gospelcoalition.org</a:t>
            </a:r>
          </a:p>
        </p:txBody>
      </p:sp>
      <p:sp>
        <p:nvSpPr>
          <p:cNvPr id="3" name="TextBox 2"/>
          <p:cNvSpPr txBox="1"/>
          <p:nvPr/>
        </p:nvSpPr>
        <p:spPr>
          <a:xfrm>
            <a:off x="0" y="0"/>
            <a:ext cx="9144000" cy="1077218"/>
          </a:xfrm>
          <a:prstGeom prst="rect">
            <a:avLst/>
          </a:prstGeom>
          <a:solidFill>
            <a:srgbClr val="AE85FF"/>
          </a:solidFill>
        </p:spPr>
        <p:txBody>
          <a:bodyPr wrap="square" rtlCol="0">
            <a:spAutoFit/>
          </a:bodyPr>
          <a:lstStyle/>
          <a:p>
            <a:r>
              <a:rPr lang="en-US" sz="3200" b="1" dirty="0"/>
              <a:t>The church pursues evangelism.</a:t>
            </a:r>
          </a:p>
          <a:p>
            <a:endParaRPr lang="en-US" sz="3200" b="1" dirty="0"/>
          </a:p>
        </p:txBody>
      </p:sp>
      <p:sp>
        <p:nvSpPr>
          <p:cNvPr id="7" name="TextBox 6"/>
          <p:cNvSpPr txBox="1"/>
          <p:nvPr/>
        </p:nvSpPr>
        <p:spPr>
          <a:xfrm>
            <a:off x="3814642" y="1077218"/>
            <a:ext cx="5329358" cy="4031873"/>
          </a:xfrm>
          <a:prstGeom prst="rect">
            <a:avLst/>
          </a:prstGeom>
          <a:noFill/>
        </p:spPr>
        <p:txBody>
          <a:bodyPr wrap="square" rtlCol="0">
            <a:spAutoFit/>
          </a:bodyPr>
          <a:lstStyle/>
          <a:p>
            <a:endParaRPr lang="en-US" sz="3200" i="1" dirty="0">
              <a:solidFill>
                <a:schemeClr val="bg1"/>
              </a:solidFill>
            </a:endParaRPr>
          </a:p>
          <a:p>
            <a:r>
              <a:rPr lang="en-US" sz="3200" i="1" dirty="0">
                <a:solidFill>
                  <a:schemeClr val="bg1"/>
                </a:solidFill>
              </a:rPr>
              <a:t>Acts 1.8 NET: “But you will receive power when the Holy Spirit has come upon you, and you will be my witnesses in Jerusalem, and in all Judea and Samaria, and to the farthest parts of the earth.”</a:t>
            </a:r>
            <a:endParaRPr lang="en-US" sz="3200" i="1" dirty="0">
              <a:solidFill>
                <a:schemeClr val="bg1"/>
              </a:solidFill>
            </a:endParaRPr>
          </a:p>
        </p:txBody>
      </p:sp>
    </p:spTree>
    <p:extLst>
      <p:ext uri="{BB962C8B-B14F-4D97-AF65-F5344CB8AC3E}">
        <p14:creationId xmlns:p14="http://schemas.microsoft.com/office/powerpoint/2010/main" val="3913688127"/>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E150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281" r="32526"/>
          <a:stretch/>
        </p:blipFill>
        <p:spPr>
          <a:xfrm>
            <a:off x="0" y="897622"/>
            <a:ext cx="3814642" cy="5960378"/>
          </a:xfrm>
          <a:prstGeom prst="rect">
            <a:avLst/>
          </a:prstGeom>
        </p:spPr>
      </p:pic>
      <p:sp>
        <p:nvSpPr>
          <p:cNvPr id="5" name="TextBox 4"/>
          <p:cNvSpPr txBox="1"/>
          <p:nvPr/>
        </p:nvSpPr>
        <p:spPr>
          <a:xfrm>
            <a:off x="0" y="6488668"/>
            <a:ext cx="3814642" cy="369332"/>
          </a:xfrm>
          <a:prstGeom prst="rect">
            <a:avLst/>
          </a:prstGeom>
          <a:noFill/>
        </p:spPr>
        <p:txBody>
          <a:bodyPr wrap="square" rtlCol="0">
            <a:spAutoFit/>
          </a:bodyPr>
          <a:lstStyle/>
          <a:p>
            <a:pPr algn="r"/>
            <a:r>
              <a:rPr lang="en-US" dirty="0">
                <a:solidFill>
                  <a:schemeClr val="bg1"/>
                </a:solidFill>
              </a:rPr>
              <a:t>gospelcoalition.org</a:t>
            </a:r>
          </a:p>
        </p:txBody>
      </p:sp>
      <p:sp>
        <p:nvSpPr>
          <p:cNvPr id="3" name="TextBox 2"/>
          <p:cNvSpPr txBox="1"/>
          <p:nvPr/>
        </p:nvSpPr>
        <p:spPr>
          <a:xfrm>
            <a:off x="0" y="0"/>
            <a:ext cx="3814642" cy="1077218"/>
          </a:xfrm>
          <a:prstGeom prst="rect">
            <a:avLst/>
          </a:prstGeom>
          <a:solidFill>
            <a:srgbClr val="AE85FF"/>
          </a:solidFill>
        </p:spPr>
        <p:txBody>
          <a:bodyPr wrap="square" rtlCol="0">
            <a:spAutoFit/>
          </a:bodyPr>
          <a:lstStyle/>
          <a:p>
            <a:r>
              <a:rPr lang="en-US" sz="3200" b="1" dirty="0"/>
              <a:t>The church pursues </a:t>
            </a:r>
          </a:p>
          <a:p>
            <a:r>
              <a:rPr lang="en-US" sz="3200" b="1" dirty="0"/>
              <a:t>edification.</a:t>
            </a:r>
          </a:p>
        </p:txBody>
      </p:sp>
      <p:sp>
        <p:nvSpPr>
          <p:cNvPr id="7" name="TextBox 6"/>
          <p:cNvSpPr txBox="1"/>
          <p:nvPr/>
        </p:nvSpPr>
        <p:spPr>
          <a:xfrm>
            <a:off x="3814642" y="0"/>
            <a:ext cx="5329358" cy="6494085"/>
          </a:xfrm>
          <a:prstGeom prst="rect">
            <a:avLst/>
          </a:prstGeom>
          <a:noFill/>
        </p:spPr>
        <p:txBody>
          <a:bodyPr wrap="square" rtlCol="0">
            <a:spAutoFit/>
          </a:bodyPr>
          <a:lstStyle/>
          <a:p>
            <a:r>
              <a:rPr lang="en-US" sz="3200" i="1" dirty="0">
                <a:solidFill>
                  <a:schemeClr val="bg1"/>
                </a:solidFill>
              </a:rPr>
              <a:t>Matthew 28.18-20 NET: Then Jesus came up and said to them, “All authority in heaven and on earth has been given to me.  Therefore go and make disciples of all nations, baptizing them in the name of the Father and the Son and the Holy Spirit, teaching them to obey everything I have commanded you. And remember, I am with you always, to the end of the age.”</a:t>
            </a:r>
            <a:endParaRPr lang="en-US" sz="3200" i="1" dirty="0">
              <a:solidFill>
                <a:schemeClr val="bg1"/>
              </a:solidFill>
            </a:endParaRPr>
          </a:p>
        </p:txBody>
      </p:sp>
    </p:spTree>
    <p:extLst>
      <p:ext uri="{BB962C8B-B14F-4D97-AF65-F5344CB8AC3E}">
        <p14:creationId xmlns:p14="http://schemas.microsoft.com/office/powerpoint/2010/main" val="503132847"/>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E150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281" r="32526"/>
          <a:stretch/>
        </p:blipFill>
        <p:spPr>
          <a:xfrm>
            <a:off x="0" y="897622"/>
            <a:ext cx="3814642" cy="5960378"/>
          </a:xfrm>
          <a:prstGeom prst="rect">
            <a:avLst/>
          </a:prstGeom>
        </p:spPr>
      </p:pic>
      <p:sp>
        <p:nvSpPr>
          <p:cNvPr id="5" name="TextBox 4"/>
          <p:cNvSpPr txBox="1"/>
          <p:nvPr/>
        </p:nvSpPr>
        <p:spPr>
          <a:xfrm>
            <a:off x="0" y="6488668"/>
            <a:ext cx="3814642" cy="369332"/>
          </a:xfrm>
          <a:prstGeom prst="rect">
            <a:avLst/>
          </a:prstGeom>
          <a:noFill/>
        </p:spPr>
        <p:txBody>
          <a:bodyPr wrap="square" rtlCol="0">
            <a:spAutoFit/>
          </a:bodyPr>
          <a:lstStyle/>
          <a:p>
            <a:pPr algn="r"/>
            <a:r>
              <a:rPr lang="en-US" dirty="0">
                <a:solidFill>
                  <a:schemeClr val="bg1"/>
                </a:solidFill>
              </a:rPr>
              <a:t>gospelcoalition.org</a:t>
            </a:r>
          </a:p>
        </p:txBody>
      </p:sp>
      <p:sp>
        <p:nvSpPr>
          <p:cNvPr id="3" name="TextBox 2"/>
          <p:cNvSpPr txBox="1"/>
          <p:nvPr/>
        </p:nvSpPr>
        <p:spPr>
          <a:xfrm>
            <a:off x="0" y="0"/>
            <a:ext cx="9144000" cy="1077218"/>
          </a:xfrm>
          <a:prstGeom prst="rect">
            <a:avLst/>
          </a:prstGeom>
          <a:solidFill>
            <a:srgbClr val="AE85FF"/>
          </a:solidFill>
        </p:spPr>
        <p:txBody>
          <a:bodyPr wrap="square" rtlCol="0">
            <a:spAutoFit/>
          </a:bodyPr>
          <a:lstStyle/>
          <a:p>
            <a:r>
              <a:rPr lang="en-US" sz="3200" b="1" dirty="0"/>
              <a:t>The church pursues exaltation.</a:t>
            </a:r>
          </a:p>
          <a:p>
            <a:endParaRPr lang="en-US" sz="3200" b="1" dirty="0"/>
          </a:p>
        </p:txBody>
      </p:sp>
      <p:sp>
        <p:nvSpPr>
          <p:cNvPr id="7" name="TextBox 6"/>
          <p:cNvSpPr txBox="1"/>
          <p:nvPr/>
        </p:nvSpPr>
        <p:spPr>
          <a:xfrm>
            <a:off x="3814642" y="1077218"/>
            <a:ext cx="5329358" cy="5509200"/>
          </a:xfrm>
          <a:prstGeom prst="rect">
            <a:avLst/>
          </a:prstGeom>
          <a:noFill/>
        </p:spPr>
        <p:txBody>
          <a:bodyPr wrap="square" rtlCol="0">
            <a:spAutoFit/>
          </a:bodyPr>
          <a:lstStyle/>
          <a:p>
            <a:r>
              <a:rPr lang="en-US" sz="3200" i="1" dirty="0">
                <a:solidFill>
                  <a:schemeClr val="bg1"/>
                </a:solidFill>
              </a:rPr>
              <a:t>Colossians 3.16-17 NET: Let the word of Christ dwell in you richly, teaching and exhorting one another with all wisdom, singing psalms, hymns, and spiritual songs, all with grace in your hearts to God.  And whatever you do in word or deed, do it all in the name of the Lord Jesus, giving thanks to God the Father through him.</a:t>
            </a:r>
            <a:endParaRPr lang="en-US" sz="3200" i="1" dirty="0">
              <a:solidFill>
                <a:schemeClr val="bg1"/>
              </a:solidFill>
            </a:endParaRPr>
          </a:p>
        </p:txBody>
      </p:sp>
    </p:spTree>
    <p:extLst>
      <p:ext uri="{BB962C8B-B14F-4D97-AF65-F5344CB8AC3E}">
        <p14:creationId xmlns:p14="http://schemas.microsoft.com/office/powerpoint/2010/main" val="3744106996"/>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35040"/>
            <a:ext cx="9144000" cy="8229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 r="-413" b="11997"/>
          <a:stretch/>
        </p:blipFill>
        <p:spPr>
          <a:xfrm>
            <a:off x="18971" y="0"/>
            <a:ext cx="9144000" cy="6035040"/>
          </a:xfrm>
          <a:prstGeom prst="rect">
            <a:avLst/>
          </a:prstGeom>
        </p:spPr>
      </p:pic>
      <p:sp>
        <p:nvSpPr>
          <p:cNvPr id="5" name="TextBox 4"/>
          <p:cNvSpPr txBox="1"/>
          <p:nvPr/>
        </p:nvSpPr>
        <p:spPr>
          <a:xfrm>
            <a:off x="5033394" y="6488668"/>
            <a:ext cx="4110606" cy="369332"/>
          </a:xfrm>
          <a:prstGeom prst="rect">
            <a:avLst/>
          </a:prstGeom>
          <a:noFill/>
        </p:spPr>
        <p:txBody>
          <a:bodyPr wrap="square" rtlCol="0">
            <a:spAutoFit/>
          </a:bodyPr>
          <a:lstStyle/>
          <a:p>
            <a:pPr algn="r"/>
            <a:r>
              <a:rPr lang="en-US" dirty="0">
                <a:solidFill>
                  <a:schemeClr val="bg1"/>
                </a:solidFill>
              </a:rPr>
              <a:t>Image originally on Scrappindoodles.com</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9336" b="15995"/>
          <a:stretch/>
        </p:blipFill>
        <p:spPr>
          <a:xfrm>
            <a:off x="18971" y="5484338"/>
            <a:ext cx="2061498" cy="85970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9336" b="15995"/>
          <a:stretch/>
        </p:blipFill>
        <p:spPr>
          <a:xfrm>
            <a:off x="3006851" y="5484338"/>
            <a:ext cx="1883931" cy="859704"/>
          </a:xfrm>
          <a:prstGeom prst="rect">
            <a:avLst/>
          </a:prstGeom>
        </p:spPr>
      </p:pic>
    </p:spTree>
    <p:extLst>
      <p:ext uri="{BB962C8B-B14F-4D97-AF65-F5344CB8AC3E}">
        <p14:creationId xmlns:p14="http://schemas.microsoft.com/office/powerpoint/2010/main" val="3177320724"/>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 r="-413" b="11997"/>
          <a:stretch/>
        </p:blipFill>
        <p:spPr>
          <a:xfrm>
            <a:off x="18971" y="0"/>
            <a:ext cx="9144000" cy="6035040"/>
          </a:xfrm>
          <a:prstGeom prst="rect">
            <a:avLst/>
          </a:prstGeom>
        </p:spPr>
      </p:pic>
      <p:sp>
        <p:nvSpPr>
          <p:cNvPr id="5" name="TextBox 4"/>
          <p:cNvSpPr txBox="1"/>
          <p:nvPr/>
        </p:nvSpPr>
        <p:spPr>
          <a:xfrm>
            <a:off x="5033394" y="6488668"/>
            <a:ext cx="4110606" cy="369332"/>
          </a:xfrm>
          <a:prstGeom prst="rect">
            <a:avLst/>
          </a:prstGeom>
          <a:noFill/>
        </p:spPr>
        <p:txBody>
          <a:bodyPr wrap="square" rtlCol="0">
            <a:spAutoFit/>
          </a:bodyPr>
          <a:lstStyle/>
          <a:p>
            <a:pPr algn="r"/>
            <a:r>
              <a:rPr lang="en-US" dirty="0"/>
              <a:t>Image originally on Scrappindoodles.com</a:t>
            </a:r>
          </a:p>
        </p:txBody>
      </p:sp>
    </p:spTree>
    <p:extLst>
      <p:ext uri="{BB962C8B-B14F-4D97-AF65-F5344CB8AC3E}">
        <p14:creationId xmlns:p14="http://schemas.microsoft.com/office/powerpoint/2010/main" val="2864923568"/>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35040"/>
            <a:ext cx="9144000" cy="8229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 r="-413" b="11997"/>
          <a:stretch/>
        </p:blipFill>
        <p:spPr>
          <a:xfrm>
            <a:off x="18971" y="0"/>
            <a:ext cx="9144000" cy="6035040"/>
          </a:xfrm>
          <a:prstGeom prst="rect">
            <a:avLst/>
          </a:prstGeom>
        </p:spPr>
      </p:pic>
      <p:sp>
        <p:nvSpPr>
          <p:cNvPr id="5" name="TextBox 4"/>
          <p:cNvSpPr txBox="1"/>
          <p:nvPr/>
        </p:nvSpPr>
        <p:spPr>
          <a:xfrm>
            <a:off x="5033394" y="6488668"/>
            <a:ext cx="4110606" cy="369332"/>
          </a:xfrm>
          <a:prstGeom prst="rect">
            <a:avLst/>
          </a:prstGeom>
          <a:noFill/>
        </p:spPr>
        <p:txBody>
          <a:bodyPr wrap="square" rtlCol="0">
            <a:spAutoFit/>
          </a:bodyPr>
          <a:lstStyle/>
          <a:p>
            <a:pPr algn="r"/>
            <a:r>
              <a:rPr lang="en-US" dirty="0">
                <a:solidFill>
                  <a:schemeClr val="bg1"/>
                </a:solidFill>
              </a:rPr>
              <a:t>Image originally on Scrappindoodles.com</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9336" b="15995"/>
          <a:stretch/>
        </p:blipFill>
        <p:spPr>
          <a:xfrm>
            <a:off x="18971" y="5484338"/>
            <a:ext cx="2061498" cy="85970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9336" b="15995"/>
          <a:stretch/>
        </p:blipFill>
        <p:spPr>
          <a:xfrm>
            <a:off x="3006851" y="5484338"/>
            <a:ext cx="1883931" cy="859704"/>
          </a:xfrm>
          <a:prstGeom prst="rect">
            <a:avLst/>
          </a:prstGeom>
        </p:spPr>
      </p:pic>
    </p:spTree>
    <p:extLst>
      <p:ext uri="{BB962C8B-B14F-4D97-AF65-F5344CB8AC3E}">
        <p14:creationId xmlns:p14="http://schemas.microsoft.com/office/powerpoint/2010/main" val="2926912680"/>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474" y="-9684"/>
            <a:ext cx="4481164" cy="6867684"/>
          </a:xfrm>
          <a:prstGeom prst="rect">
            <a:avLst/>
          </a:prstGeom>
        </p:spPr>
      </p:pic>
    </p:spTree>
    <p:extLst>
      <p:ext uri="{BB962C8B-B14F-4D97-AF65-F5344CB8AC3E}">
        <p14:creationId xmlns:p14="http://schemas.microsoft.com/office/powerpoint/2010/main" val="523330917"/>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E150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281" r="32526"/>
          <a:stretch/>
        </p:blipFill>
        <p:spPr>
          <a:xfrm>
            <a:off x="0" y="897622"/>
            <a:ext cx="3814642" cy="5960378"/>
          </a:xfrm>
          <a:prstGeom prst="rect">
            <a:avLst/>
          </a:prstGeom>
        </p:spPr>
      </p:pic>
      <p:sp>
        <p:nvSpPr>
          <p:cNvPr id="5" name="TextBox 4"/>
          <p:cNvSpPr txBox="1"/>
          <p:nvPr/>
        </p:nvSpPr>
        <p:spPr>
          <a:xfrm>
            <a:off x="0" y="6488668"/>
            <a:ext cx="3814642" cy="369332"/>
          </a:xfrm>
          <a:prstGeom prst="rect">
            <a:avLst/>
          </a:prstGeom>
          <a:noFill/>
        </p:spPr>
        <p:txBody>
          <a:bodyPr wrap="square" rtlCol="0">
            <a:spAutoFit/>
          </a:bodyPr>
          <a:lstStyle/>
          <a:p>
            <a:pPr algn="r"/>
            <a:r>
              <a:rPr lang="en-US" dirty="0">
                <a:solidFill>
                  <a:schemeClr val="bg1"/>
                </a:solidFill>
              </a:rPr>
              <a:t>gospelcoalition.org</a:t>
            </a:r>
          </a:p>
        </p:txBody>
      </p:sp>
      <p:sp>
        <p:nvSpPr>
          <p:cNvPr id="3" name="TextBox 2"/>
          <p:cNvSpPr txBox="1"/>
          <p:nvPr/>
        </p:nvSpPr>
        <p:spPr>
          <a:xfrm>
            <a:off x="0" y="0"/>
            <a:ext cx="9144000" cy="1077218"/>
          </a:xfrm>
          <a:prstGeom prst="rect">
            <a:avLst/>
          </a:prstGeom>
          <a:solidFill>
            <a:srgbClr val="AE85FF"/>
          </a:solidFill>
        </p:spPr>
        <p:txBody>
          <a:bodyPr wrap="square" rtlCol="0">
            <a:spAutoFit/>
          </a:bodyPr>
          <a:lstStyle/>
          <a:p>
            <a:r>
              <a:rPr lang="en-US" sz="3200" b="1" dirty="0"/>
              <a:t>The church is not merely a human organization, </a:t>
            </a:r>
          </a:p>
          <a:p>
            <a:r>
              <a:rPr lang="en-US" sz="3200" b="1" dirty="0"/>
              <a:t>it is the spiritual-physical body of Christ.</a:t>
            </a:r>
          </a:p>
        </p:txBody>
      </p:sp>
      <p:sp>
        <p:nvSpPr>
          <p:cNvPr id="7" name="TextBox 6"/>
          <p:cNvSpPr txBox="1"/>
          <p:nvPr/>
        </p:nvSpPr>
        <p:spPr>
          <a:xfrm>
            <a:off x="3814642" y="1077218"/>
            <a:ext cx="5329358" cy="4031873"/>
          </a:xfrm>
          <a:prstGeom prst="rect">
            <a:avLst/>
          </a:prstGeom>
          <a:noFill/>
        </p:spPr>
        <p:txBody>
          <a:bodyPr wrap="square" rtlCol="0">
            <a:spAutoFit/>
          </a:bodyPr>
          <a:lstStyle/>
          <a:p>
            <a:endParaRPr lang="en-US" sz="3200" i="1" dirty="0">
              <a:solidFill>
                <a:schemeClr val="bg1"/>
              </a:solidFill>
            </a:endParaRPr>
          </a:p>
          <a:p>
            <a:r>
              <a:rPr lang="en-US" sz="3200" i="1" dirty="0">
                <a:solidFill>
                  <a:schemeClr val="bg1"/>
                </a:solidFill>
              </a:rPr>
              <a:t>Ephesians 1.22-23 NET: And God put all things under Christ's feet, and he gave him to the church as head over all things.  Now the church is his body, the fullness of him who fills all in all.</a:t>
            </a:r>
            <a:endParaRPr lang="en-US" sz="3200" dirty="0">
              <a:solidFill>
                <a:schemeClr val="bg1"/>
              </a:solidFill>
            </a:endParaRPr>
          </a:p>
        </p:txBody>
      </p:sp>
    </p:spTree>
    <p:extLst>
      <p:ext uri="{BB962C8B-B14F-4D97-AF65-F5344CB8AC3E}">
        <p14:creationId xmlns:p14="http://schemas.microsoft.com/office/powerpoint/2010/main" val="4247003710"/>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E150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281" r="32526"/>
          <a:stretch/>
        </p:blipFill>
        <p:spPr>
          <a:xfrm>
            <a:off x="0" y="897622"/>
            <a:ext cx="3814642" cy="5960378"/>
          </a:xfrm>
          <a:prstGeom prst="rect">
            <a:avLst/>
          </a:prstGeom>
        </p:spPr>
      </p:pic>
      <p:sp>
        <p:nvSpPr>
          <p:cNvPr id="5" name="TextBox 4"/>
          <p:cNvSpPr txBox="1"/>
          <p:nvPr/>
        </p:nvSpPr>
        <p:spPr>
          <a:xfrm>
            <a:off x="0" y="6488668"/>
            <a:ext cx="3814642" cy="369332"/>
          </a:xfrm>
          <a:prstGeom prst="rect">
            <a:avLst/>
          </a:prstGeom>
          <a:noFill/>
        </p:spPr>
        <p:txBody>
          <a:bodyPr wrap="square" rtlCol="0">
            <a:spAutoFit/>
          </a:bodyPr>
          <a:lstStyle/>
          <a:p>
            <a:pPr algn="r"/>
            <a:r>
              <a:rPr lang="en-US" dirty="0">
                <a:solidFill>
                  <a:schemeClr val="bg1"/>
                </a:solidFill>
              </a:rPr>
              <a:t>gospelcoalition.org</a:t>
            </a:r>
          </a:p>
        </p:txBody>
      </p:sp>
      <p:sp>
        <p:nvSpPr>
          <p:cNvPr id="3" name="TextBox 2"/>
          <p:cNvSpPr txBox="1"/>
          <p:nvPr/>
        </p:nvSpPr>
        <p:spPr>
          <a:xfrm>
            <a:off x="0" y="0"/>
            <a:ext cx="9144000" cy="1077218"/>
          </a:xfrm>
          <a:prstGeom prst="rect">
            <a:avLst/>
          </a:prstGeom>
          <a:solidFill>
            <a:srgbClr val="AE85FF"/>
          </a:solidFill>
        </p:spPr>
        <p:txBody>
          <a:bodyPr wrap="square" rtlCol="0">
            <a:spAutoFit/>
          </a:bodyPr>
          <a:lstStyle/>
          <a:p>
            <a:r>
              <a:rPr lang="en-US" sz="3200" b="1" dirty="0"/>
              <a:t>The church is not a supermarket of spiritual groceries, it is a family with covenant commitments.</a:t>
            </a:r>
          </a:p>
        </p:txBody>
      </p:sp>
      <p:sp>
        <p:nvSpPr>
          <p:cNvPr id="7" name="TextBox 6"/>
          <p:cNvSpPr txBox="1"/>
          <p:nvPr/>
        </p:nvSpPr>
        <p:spPr>
          <a:xfrm>
            <a:off x="3814642" y="1077218"/>
            <a:ext cx="5329358" cy="3539430"/>
          </a:xfrm>
          <a:prstGeom prst="rect">
            <a:avLst/>
          </a:prstGeom>
          <a:noFill/>
        </p:spPr>
        <p:txBody>
          <a:bodyPr wrap="square" rtlCol="0">
            <a:spAutoFit/>
          </a:bodyPr>
          <a:lstStyle/>
          <a:p>
            <a:endParaRPr lang="en-US" sz="3200" i="1" dirty="0">
              <a:solidFill>
                <a:schemeClr val="bg1"/>
              </a:solidFill>
            </a:endParaRPr>
          </a:p>
          <a:p>
            <a:r>
              <a:rPr lang="en-US" sz="3200" i="1" dirty="0">
                <a:solidFill>
                  <a:schemeClr val="bg1"/>
                </a:solidFill>
              </a:rPr>
              <a:t>1 Corinthians 12.27 NET: Now you are Christ's body, and each of you is a </a:t>
            </a:r>
            <a:r>
              <a:rPr lang="en-US" sz="3200" i="1" u="sng" dirty="0">
                <a:solidFill>
                  <a:srgbClr val="FFFF00"/>
                </a:solidFill>
              </a:rPr>
              <a:t>member</a:t>
            </a:r>
            <a:r>
              <a:rPr lang="en-US" sz="3200" i="1" dirty="0">
                <a:solidFill>
                  <a:schemeClr val="bg1"/>
                </a:solidFill>
              </a:rPr>
              <a:t> of it.</a:t>
            </a:r>
          </a:p>
          <a:p>
            <a:endParaRPr lang="en-US" sz="3200" i="1" dirty="0">
              <a:solidFill>
                <a:schemeClr val="bg1"/>
              </a:solidFill>
            </a:endParaRPr>
          </a:p>
          <a:p>
            <a:endParaRPr lang="en-US" sz="3200" i="1" dirty="0">
              <a:solidFill>
                <a:schemeClr val="bg1"/>
              </a:solidFill>
            </a:endParaRPr>
          </a:p>
          <a:p>
            <a:r>
              <a:rPr lang="el-GR" sz="3200" dirty="0">
                <a:solidFill>
                  <a:srgbClr val="FFFF00"/>
                </a:solidFill>
                <a:latin typeface="Times New Roman" panose="02020603050405020304" pitchFamily="18" charset="0"/>
                <a:cs typeface="Times New Roman" panose="02020603050405020304" pitchFamily="18" charset="0"/>
              </a:rPr>
              <a:t>μέλος</a:t>
            </a:r>
            <a:r>
              <a:rPr lang="el-GR" sz="3200" dirty="0">
                <a:solidFill>
                  <a:srgbClr val="FFFF00"/>
                </a:solidFill>
              </a:rPr>
              <a:t> </a:t>
            </a:r>
            <a:r>
              <a:rPr lang="en-US" sz="3200" dirty="0">
                <a:solidFill>
                  <a:srgbClr val="FFFF00"/>
                </a:solidFill>
              </a:rPr>
              <a:t>= part of the body.</a:t>
            </a:r>
          </a:p>
        </p:txBody>
      </p:sp>
      <p:cxnSp>
        <p:nvCxnSpPr>
          <p:cNvPr id="6" name="Straight Arrow Connector 5"/>
          <p:cNvCxnSpPr/>
          <p:nvPr/>
        </p:nvCxnSpPr>
        <p:spPr>
          <a:xfrm flipH="1">
            <a:off x="4639112" y="3120705"/>
            <a:ext cx="1652631" cy="922789"/>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11726"/>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E150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281" r="32526"/>
          <a:stretch/>
        </p:blipFill>
        <p:spPr>
          <a:xfrm>
            <a:off x="0" y="897622"/>
            <a:ext cx="3814642" cy="5960378"/>
          </a:xfrm>
          <a:prstGeom prst="rect">
            <a:avLst/>
          </a:prstGeom>
        </p:spPr>
      </p:pic>
      <p:sp>
        <p:nvSpPr>
          <p:cNvPr id="5" name="TextBox 4"/>
          <p:cNvSpPr txBox="1"/>
          <p:nvPr/>
        </p:nvSpPr>
        <p:spPr>
          <a:xfrm>
            <a:off x="0" y="6488668"/>
            <a:ext cx="3814642" cy="369332"/>
          </a:xfrm>
          <a:prstGeom prst="rect">
            <a:avLst/>
          </a:prstGeom>
          <a:noFill/>
        </p:spPr>
        <p:txBody>
          <a:bodyPr wrap="square" rtlCol="0">
            <a:spAutoFit/>
          </a:bodyPr>
          <a:lstStyle/>
          <a:p>
            <a:pPr algn="r"/>
            <a:r>
              <a:rPr lang="en-US" dirty="0">
                <a:solidFill>
                  <a:schemeClr val="bg1"/>
                </a:solidFill>
              </a:rPr>
              <a:t>gospelcoalition.org</a:t>
            </a:r>
          </a:p>
        </p:txBody>
      </p:sp>
      <p:sp>
        <p:nvSpPr>
          <p:cNvPr id="3" name="TextBox 2"/>
          <p:cNvSpPr txBox="1"/>
          <p:nvPr/>
        </p:nvSpPr>
        <p:spPr>
          <a:xfrm>
            <a:off x="0" y="0"/>
            <a:ext cx="9144000" cy="1077218"/>
          </a:xfrm>
          <a:prstGeom prst="rect">
            <a:avLst/>
          </a:prstGeom>
          <a:solidFill>
            <a:srgbClr val="AE85FF"/>
          </a:solidFill>
        </p:spPr>
        <p:txBody>
          <a:bodyPr wrap="square" rtlCol="0">
            <a:spAutoFit/>
          </a:bodyPr>
          <a:lstStyle/>
          <a:p>
            <a:r>
              <a:rPr lang="en-US" sz="3200" b="1" dirty="0"/>
              <a:t>The church is not optional for believers, </a:t>
            </a:r>
          </a:p>
          <a:p>
            <a:r>
              <a:rPr lang="en-US" sz="3200" b="1" dirty="0"/>
              <a:t>it is essential for spiritual growth.</a:t>
            </a:r>
          </a:p>
        </p:txBody>
      </p:sp>
      <p:sp>
        <p:nvSpPr>
          <p:cNvPr id="7" name="TextBox 6"/>
          <p:cNvSpPr txBox="1"/>
          <p:nvPr/>
        </p:nvSpPr>
        <p:spPr>
          <a:xfrm>
            <a:off x="3814642" y="1077218"/>
            <a:ext cx="5329358" cy="5016758"/>
          </a:xfrm>
          <a:prstGeom prst="rect">
            <a:avLst/>
          </a:prstGeom>
          <a:noFill/>
        </p:spPr>
        <p:txBody>
          <a:bodyPr wrap="square" rtlCol="0">
            <a:spAutoFit/>
          </a:bodyPr>
          <a:lstStyle/>
          <a:p>
            <a:endParaRPr lang="en-US" sz="3200" i="1" dirty="0">
              <a:solidFill>
                <a:schemeClr val="bg1"/>
              </a:solidFill>
            </a:endParaRPr>
          </a:p>
          <a:p>
            <a:r>
              <a:rPr lang="en-US" sz="3200" i="1" dirty="0">
                <a:solidFill>
                  <a:schemeClr val="bg1"/>
                </a:solidFill>
              </a:rPr>
              <a:t>Hebrews 10.24-25 NET: And let us take thought of how to spur one another on to love and good works, not abandoning our own meetings, as some are in the habit of doing, but encouraging each other, and even more so because you see the day drawing near.</a:t>
            </a:r>
          </a:p>
        </p:txBody>
      </p:sp>
    </p:spTree>
    <p:extLst>
      <p:ext uri="{BB962C8B-B14F-4D97-AF65-F5344CB8AC3E}">
        <p14:creationId xmlns:p14="http://schemas.microsoft.com/office/powerpoint/2010/main" val="1375435162"/>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E150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281" r="32526"/>
          <a:stretch/>
        </p:blipFill>
        <p:spPr>
          <a:xfrm>
            <a:off x="0" y="897622"/>
            <a:ext cx="3814642" cy="5960378"/>
          </a:xfrm>
          <a:prstGeom prst="rect">
            <a:avLst/>
          </a:prstGeom>
        </p:spPr>
      </p:pic>
      <p:sp>
        <p:nvSpPr>
          <p:cNvPr id="5" name="TextBox 4"/>
          <p:cNvSpPr txBox="1"/>
          <p:nvPr/>
        </p:nvSpPr>
        <p:spPr>
          <a:xfrm>
            <a:off x="0" y="6488668"/>
            <a:ext cx="3814642" cy="369332"/>
          </a:xfrm>
          <a:prstGeom prst="rect">
            <a:avLst/>
          </a:prstGeom>
          <a:noFill/>
        </p:spPr>
        <p:txBody>
          <a:bodyPr wrap="square" rtlCol="0">
            <a:spAutoFit/>
          </a:bodyPr>
          <a:lstStyle/>
          <a:p>
            <a:pPr algn="r"/>
            <a:r>
              <a:rPr lang="en-US" dirty="0">
                <a:solidFill>
                  <a:schemeClr val="bg1"/>
                </a:solidFill>
              </a:rPr>
              <a:t>gospelcoalition.org</a:t>
            </a:r>
          </a:p>
        </p:txBody>
      </p:sp>
      <p:sp>
        <p:nvSpPr>
          <p:cNvPr id="3" name="TextBox 2"/>
          <p:cNvSpPr txBox="1"/>
          <p:nvPr/>
        </p:nvSpPr>
        <p:spPr>
          <a:xfrm>
            <a:off x="0" y="0"/>
            <a:ext cx="3814642" cy="1077218"/>
          </a:xfrm>
          <a:prstGeom prst="rect">
            <a:avLst/>
          </a:prstGeom>
          <a:solidFill>
            <a:srgbClr val="AE85FF"/>
          </a:solidFill>
        </p:spPr>
        <p:txBody>
          <a:bodyPr wrap="square" rtlCol="0">
            <a:spAutoFit/>
          </a:bodyPr>
          <a:lstStyle/>
          <a:p>
            <a:r>
              <a:rPr lang="en-US" sz="3200" b="1" dirty="0"/>
              <a:t>The church is holy.</a:t>
            </a:r>
          </a:p>
          <a:p>
            <a:endParaRPr lang="en-US" sz="3200" b="1" dirty="0"/>
          </a:p>
        </p:txBody>
      </p:sp>
      <p:sp>
        <p:nvSpPr>
          <p:cNvPr id="7" name="TextBox 6"/>
          <p:cNvSpPr txBox="1"/>
          <p:nvPr/>
        </p:nvSpPr>
        <p:spPr>
          <a:xfrm>
            <a:off x="3814642" y="0"/>
            <a:ext cx="5329358" cy="7017306"/>
          </a:xfrm>
          <a:prstGeom prst="rect">
            <a:avLst/>
          </a:prstGeom>
          <a:noFill/>
        </p:spPr>
        <p:txBody>
          <a:bodyPr wrap="square" rtlCol="0">
            <a:spAutoFit/>
          </a:bodyPr>
          <a:lstStyle/>
          <a:p>
            <a:r>
              <a:rPr lang="en-US" sz="3000" i="1" dirty="0">
                <a:solidFill>
                  <a:schemeClr val="bg1"/>
                </a:solidFill>
              </a:rPr>
              <a:t>Ephesians 2.19-22 NET: So then you are no longer foreigners and noncitizens, but you are fellow citizens with the saints and members of God's household, because you have been built on the foundation of the apostles and prophets, with Christ Jesus himself as the cornerstone.  In him the whole building, being joined together, grows into a holy temple in the Lord, in whom you also are being built together into a dwelling place of God in the Spirit.</a:t>
            </a:r>
          </a:p>
        </p:txBody>
      </p:sp>
    </p:spTree>
    <p:extLst>
      <p:ext uri="{BB962C8B-B14F-4D97-AF65-F5344CB8AC3E}">
        <p14:creationId xmlns:p14="http://schemas.microsoft.com/office/powerpoint/2010/main" val="937640634"/>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E150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281" r="32526"/>
          <a:stretch/>
        </p:blipFill>
        <p:spPr>
          <a:xfrm>
            <a:off x="0" y="897622"/>
            <a:ext cx="3814642" cy="5960378"/>
          </a:xfrm>
          <a:prstGeom prst="rect">
            <a:avLst/>
          </a:prstGeom>
        </p:spPr>
      </p:pic>
      <p:sp>
        <p:nvSpPr>
          <p:cNvPr id="5" name="TextBox 4"/>
          <p:cNvSpPr txBox="1"/>
          <p:nvPr/>
        </p:nvSpPr>
        <p:spPr>
          <a:xfrm>
            <a:off x="0" y="6488668"/>
            <a:ext cx="3814642" cy="369332"/>
          </a:xfrm>
          <a:prstGeom prst="rect">
            <a:avLst/>
          </a:prstGeom>
          <a:noFill/>
        </p:spPr>
        <p:txBody>
          <a:bodyPr wrap="square" rtlCol="0">
            <a:spAutoFit/>
          </a:bodyPr>
          <a:lstStyle/>
          <a:p>
            <a:pPr algn="r"/>
            <a:r>
              <a:rPr lang="en-US" dirty="0">
                <a:solidFill>
                  <a:schemeClr val="bg1"/>
                </a:solidFill>
              </a:rPr>
              <a:t>gospelcoalition.org</a:t>
            </a:r>
          </a:p>
        </p:txBody>
      </p:sp>
      <p:sp>
        <p:nvSpPr>
          <p:cNvPr id="3" name="TextBox 2"/>
          <p:cNvSpPr txBox="1"/>
          <p:nvPr/>
        </p:nvSpPr>
        <p:spPr>
          <a:xfrm>
            <a:off x="0" y="0"/>
            <a:ext cx="9144000" cy="1077218"/>
          </a:xfrm>
          <a:prstGeom prst="rect">
            <a:avLst/>
          </a:prstGeom>
          <a:solidFill>
            <a:srgbClr val="AE85FF"/>
          </a:solidFill>
        </p:spPr>
        <p:txBody>
          <a:bodyPr wrap="square" rtlCol="0">
            <a:spAutoFit/>
          </a:bodyPr>
          <a:lstStyle/>
          <a:p>
            <a:r>
              <a:rPr lang="en-US" sz="3200" b="1" dirty="0"/>
              <a:t>The church is one body in unity.</a:t>
            </a:r>
          </a:p>
          <a:p>
            <a:endParaRPr lang="en-US" sz="3200" b="1" dirty="0"/>
          </a:p>
        </p:txBody>
      </p:sp>
      <p:sp>
        <p:nvSpPr>
          <p:cNvPr id="7" name="TextBox 6"/>
          <p:cNvSpPr txBox="1"/>
          <p:nvPr/>
        </p:nvSpPr>
        <p:spPr>
          <a:xfrm>
            <a:off x="3814642" y="1077218"/>
            <a:ext cx="5329358" cy="4524315"/>
          </a:xfrm>
          <a:prstGeom prst="rect">
            <a:avLst/>
          </a:prstGeom>
          <a:noFill/>
        </p:spPr>
        <p:txBody>
          <a:bodyPr wrap="square" rtlCol="0">
            <a:spAutoFit/>
          </a:bodyPr>
          <a:lstStyle/>
          <a:p>
            <a:endParaRPr lang="en-US" sz="3200" i="1" dirty="0">
              <a:solidFill>
                <a:schemeClr val="bg1"/>
              </a:solidFill>
            </a:endParaRPr>
          </a:p>
          <a:p>
            <a:r>
              <a:rPr lang="en-US" sz="3200" i="1" dirty="0">
                <a:solidFill>
                  <a:schemeClr val="bg1"/>
                </a:solidFill>
              </a:rPr>
              <a:t>Ephesians 4.4-6 NET: There is one body and one Spirit, just as you too were called to the one hope of your calling, one Lord, one faith, one baptism, one God and Father of all, who is over all and through all and in all.</a:t>
            </a:r>
          </a:p>
        </p:txBody>
      </p:sp>
    </p:spTree>
    <p:extLst>
      <p:ext uri="{BB962C8B-B14F-4D97-AF65-F5344CB8AC3E}">
        <p14:creationId xmlns:p14="http://schemas.microsoft.com/office/powerpoint/2010/main" val="1604862576"/>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1065</TotalTime>
  <Words>1017</Words>
  <Application>Microsoft Office PowerPoint</Application>
  <PresentationFormat>On-screen Show (4:3)</PresentationFormat>
  <Paragraphs>67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7</cp:revision>
  <dcterms:created xsi:type="dcterms:W3CDTF">2017-01-04T17:03:32Z</dcterms:created>
  <dcterms:modified xsi:type="dcterms:W3CDTF">2017-01-06T13:03:25Z</dcterms:modified>
</cp:coreProperties>
</file>